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7" r:id="rId73"/>
    <p:sldId id="324" r:id="rId74"/>
    <p:sldId id="325" r:id="rId75"/>
    <p:sldId id="326" r:id="rId76"/>
    <p:sldId id="560"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69131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04818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76906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66434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 birbaşa Arduinoya qoş</a:t>
            </a:r>
            <a:r>
              <a:rPr lang="az-Latn-AZ" sz="1400"/>
              <a:t>ula</a:t>
            </a:r>
            <a:r>
              <a:rPr lang="en-US" sz="1400"/>
              <a:t> bilməz çünki motor çox cərəyan çəkir.</a:t>
            </a:r>
            <a:endParaRPr lang="az-Latn-AZ" sz="1400"/>
          </a:p>
          <a:p>
            <a:endParaRPr lang="az-Latn-AZ" sz="1400"/>
          </a:p>
          <a:p>
            <a:r>
              <a:rPr lang="en-US" sz="1400" b="1"/>
              <a:t>Ona görə </a:t>
            </a:r>
            <a:r>
              <a:rPr lang="az-Latn-AZ" sz="1400" b="1"/>
              <a:t>də </a:t>
            </a:r>
            <a:r>
              <a:rPr lang="en-US" sz="1400" b="1"/>
              <a:t>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descr="A blue circuit board with many different colored wires&#10;&#10;AI-generated content may be incorrect.">
            <a:extLst>
              <a:ext uri="{FF2B5EF4-FFF2-40B4-BE49-F238E27FC236}">
                <a16:creationId xmlns:a16="http://schemas.microsoft.com/office/drawing/2014/main" id="{4A69FA15-3BF4-2B57-C6AE-27191A53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2" y="0"/>
            <a:ext cx="11362015" cy="6858000"/>
          </a:xfrm>
          <a:prstGeom prst="rect">
            <a:avLst/>
          </a:prstGeom>
        </p:spPr>
      </p:pic>
    </p:spTree>
    <p:extLst>
      <p:ext uri="{BB962C8B-B14F-4D97-AF65-F5344CB8AC3E}">
        <p14:creationId xmlns:p14="http://schemas.microsoft.com/office/powerpoint/2010/main" val="2973348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1938891" y="0"/>
            <a:ext cx="8314218" cy="68580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23647" cy="6355586"/>
          </a:xfrm>
          <a:prstGeom prst="rect">
            <a:avLst/>
          </a:prstGeom>
          <a:noFill/>
        </p:spPr>
        <p:txBody>
          <a:bodyPr wrap="square">
            <a:spAutoFit/>
          </a:bodyPr>
          <a:lstStyle/>
          <a:p>
            <a:r>
              <a:rPr lang="en-US" sz="1100" b="1"/>
              <a:t>Əgər naməlum komponent olarsa</a:t>
            </a:r>
            <a:r>
              <a:rPr lang="en-US" sz="1100"/>
              <a:t>:</a:t>
            </a:r>
            <a:endParaRPr lang="az-Latn-AZ" sz="1100"/>
          </a:p>
          <a:p>
            <a:pPr marL="800100" lvl="1" indent="-342900">
              <a:buFont typeface="+mj-lt"/>
              <a:buAutoNum type="arabicPeriod"/>
            </a:pPr>
            <a:r>
              <a:rPr lang="az-Latn-AZ" sz="1100"/>
              <a:t>Datasheet aç</a:t>
            </a:r>
          </a:p>
          <a:p>
            <a:pPr marL="800100" lvl="1" indent="-342900">
              <a:buFont typeface="+mj-lt"/>
              <a:buAutoNum type="arabicPeriod"/>
            </a:pPr>
            <a:r>
              <a:rPr lang="az-Latn-AZ" sz="1100"/>
              <a:t>Analog / Digital tap</a:t>
            </a:r>
          </a:p>
          <a:p>
            <a:pPr marL="800100" lvl="1" indent="-342900">
              <a:buFont typeface="+mj-lt"/>
              <a:buAutoNum type="arabicPeriod"/>
            </a:pPr>
            <a:r>
              <a:rPr lang="az-Latn-AZ" sz="1100"/>
              <a:t>Gərginliyi yoxla</a:t>
            </a:r>
          </a:p>
          <a:p>
            <a:pPr marL="800100" lvl="1" indent="-342900">
              <a:buFont typeface="+mj-lt"/>
              <a:buAutoNum type="arabicPeriod"/>
            </a:pPr>
            <a:r>
              <a:rPr lang="az-Latn-AZ" sz="1100"/>
              <a:t>Cərəyanı yoxla</a:t>
            </a:r>
          </a:p>
          <a:p>
            <a:pPr marL="800100" lvl="1" indent="-342900">
              <a:buFont typeface="+mj-lt"/>
              <a:buAutoNum type="arabicPeriod"/>
            </a:pPr>
            <a:r>
              <a:rPr lang="az-Latn-AZ" sz="1100"/>
              <a:t>Lazımdırsa driver istifadə et</a:t>
            </a:r>
          </a:p>
          <a:p>
            <a:pPr marL="800100" lvl="1" indent="-342900">
              <a:buFont typeface="+mj-lt"/>
              <a:buAutoNum type="arabicPeriod"/>
            </a:pPr>
            <a:endParaRPr lang="en-US" sz="1100"/>
          </a:p>
          <a:p>
            <a:pPr lvl="1"/>
            <a:endParaRPr lang="en-US" sz="1100"/>
          </a:p>
          <a:p>
            <a:pPr marL="0" lvl="1"/>
            <a:r>
              <a:rPr lang="en-US" sz="1100"/>
              <a:t>ATmega328-də bir çox pin eyni əsas işi görür. M</a:t>
            </a:r>
            <a:r>
              <a:rPr lang="az-Latn-AZ" sz="1100"/>
              <a:t>əsələn,</a:t>
            </a:r>
            <a:r>
              <a:rPr lang="en-US" sz="1100"/>
              <a:t> açıq-bağlı (digital 0 və 1) siqnal vermək və ya oxumaq</a:t>
            </a:r>
            <a:r>
              <a:rPr lang="az-Latn-AZ" sz="1100"/>
              <a:t> kimi</a:t>
            </a:r>
            <a:r>
              <a:rPr lang="en-US" sz="1100"/>
              <a:t>.</a:t>
            </a:r>
          </a:p>
          <a:p>
            <a:pPr marL="0" lvl="1"/>
            <a:endParaRPr lang="en-US" sz="1100"/>
          </a:p>
          <a:p>
            <a:pPr marL="0" lvl="1"/>
            <a:r>
              <a:rPr lang="en-US" sz="1100"/>
              <a:t>Bu səbəbdən PD7, PB0, PB4 və</a:t>
            </a:r>
            <a:r>
              <a:rPr lang="az-Latn-AZ" sz="1100"/>
              <a:t>.s kimi</a:t>
            </a:r>
            <a:r>
              <a:rPr lang="en-US" sz="1100"/>
              <a:t> oxşar pinlər sadə LED yandırmaq, düymə oxumaq kimi işlərdə bir-birini əvəz edə bilir.</a:t>
            </a:r>
          </a:p>
          <a:p>
            <a:pPr marL="0" lvl="1"/>
            <a:endParaRPr lang="en-US" sz="1100"/>
          </a:p>
          <a:p>
            <a:pPr marL="0" lvl="1"/>
            <a:r>
              <a:rPr lang="en-US" sz="1100"/>
              <a:t>Lakin bəzi pinlərin bu əsas funksiyadan əlavə olaraq PWM, SPI, I2C və ya Serial kimi xüsusi imkanları da olur.</a:t>
            </a:r>
          </a:p>
          <a:p>
            <a:pPr marL="0" lvl="1"/>
            <a:endParaRPr lang="en-US" sz="1100"/>
          </a:p>
          <a:p>
            <a:pPr marL="0" lvl="1"/>
            <a:r>
              <a:rPr lang="en-US" sz="1100"/>
              <a:t>Məhz buna görə sadə işlərdə adətən əlavə xüsusiyyəti olmayan pinlər seçilir ki, xüsusi pinlər gələcək ehtiyaclar üçün boş qalsın.</a:t>
            </a:r>
          </a:p>
          <a:p>
            <a:pPr marL="0" lvl="1"/>
            <a:endParaRPr lang="en-US" sz="1100"/>
          </a:p>
          <a:p>
            <a:pPr marL="0" lvl="1"/>
            <a:r>
              <a:rPr lang="en-US" sz="1100"/>
              <a:t>Yəni pinlərin çoxu eyni işi görə bilir, fərq onların sahib olduğu əlavə imkanlardadır.</a:t>
            </a:r>
          </a:p>
          <a:p>
            <a:pPr marL="0" lvl="1"/>
            <a:endParaRPr lang="en-US" sz="1100"/>
          </a:p>
          <a:p>
            <a:pPr marL="0" lvl="1"/>
            <a:endParaRPr lang="az-Latn-AZ" sz="1100"/>
          </a:p>
          <a:p>
            <a:pPr marL="171450" lvl="1" indent="-171450">
              <a:buFont typeface="Wingdings" panose="05000000000000000000" pitchFamily="2" charset="2"/>
              <a:buChar char="q"/>
            </a:pPr>
            <a:r>
              <a:rPr lang="en-US" sz="1100" b="1"/>
              <a:t>PWM</a:t>
            </a:r>
            <a:r>
              <a:rPr lang="en-US" sz="1100"/>
              <a:t> – sabit gərginliklə LED parlaqlığını və motor sürətini tənzimləmək üçün istifadə olunur.</a:t>
            </a:r>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SPI</a:t>
            </a:r>
            <a:r>
              <a:rPr lang="az-Latn-AZ" sz="1100" b="1"/>
              <a:t> (Serial Peripheral Interface)</a:t>
            </a:r>
            <a:r>
              <a:rPr lang="en-US" sz="1100"/>
              <a:t> – Arduino-nun ekran, SD kart kimi qurğularla çox sürətli məlumat mübadiləsi aparması üçün istifadə olunur.</a:t>
            </a:r>
            <a:r>
              <a:rPr lang="az-Latn-AZ" sz="1100"/>
              <a:t> </a:t>
            </a:r>
            <a:r>
              <a:rPr lang="en-US" sz="1100" b="1"/>
              <a:t>SPI</a:t>
            </a:r>
            <a:r>
              <a:rPr lang="en-US" sz="1100"/>
              <a:t> Arduino-nun özündən kənarda olan cihazlarla </a:t>
            </a:r>
            <a:r>
              <a:rPr lang="en-US" sz="1100" b="1"/>
              <a:t>çox sürətli şəkildə danışması</a:t>
            </a:r>
            <a:r>
              <a:rPr lang="en-US" sz="1100"/>
              <a:t> üçün istifadə olunan rabitə üsuludur.</a:t>
            </a:r>
            <a:r>
              <a:rPr lang="az-Latn-AZ" sz="1100"/>
              <a:t> </a:t>
            </a:r>
            <a:r>
              <a:rPr lang="en-US" sz="1100"/>
              <a:t>Məsələn, Arduino ekrana “bu yazını göstər” deyir və ya</a:t>
            </a:r>
            <a:r>
              <a:rPr lang="az-Latn-AZ" sz="1100"/>
              <a:t> hesabladığı məlumatı SD kartın yaddaşına saxlamağı tapşırır. Məsələn, Arduino temperaturu ölçür və sonra SD karta “25 dərəcə” məlumatını faylın içinə əlavə etməsini deyir. Bu əmrdən sonra SD kart həmin məlumatı saxlayır və Arduino sönsə belə məlumat itmir.</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I2C</a:t>
            </a:r>
            <a:r>
              <a:rPr lang="en-US" sz="1100"/>
              <a:t> </a:t>
            </a:r>
            <a:r>
              <a:rPr lang="az-Latn-AZ" sz="1100" b="1"/>
              <a:t>(Inter-Integrated Circuit) </a:t>
            </a:r>
            <a:r>
              <a:rPr lang="en-US" sz="1100"/>
              <a:t>– iki kabel ilə bir neçə sensor və modulla eyni anda ünsiyyət qurmaq üçün istifadə olunur.</a:t>
            </a:r>
            <a:r>
              <a:rPr lang="az-Latn-AZ" sz="1100"/>
              <a:t> Bu haqqda növbəti slaydda...</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Serial</a:t>
            </a:r>
            <a:r>
              <a:rPr lang="en-US" sz="1100"/>
              <a:t> – Arduino ilə kompüter və ya başqa cihaz arasında məlumat göndərmək və almaq üçün istifadə olunur.</a:t>
            </a:r>
            <a:r>
              <a:rPr lang="az-Latn-AZ" sz="1100"/>
              <a:t> Arduino üzərindəki TX və RX pinləri serial rabitəni təmin edən pinlərdir.</a:t>
            </a:r>
            <a:endParaRPr lang="en-US" sz="1100"/>
          </a:p>
        </p:txBody>
      </p:sp>
      <p:graphicFrame>
        <p:nvGraphicFramePr>
          <p:cNvPr id="2" name="Table 1">
            <a:extLst>
              <a:ext uri="{FF2B5EF4-FFF2-40B4-BE49-F238E27FC236}">
                <a16:creationId xmlns:a16="http://schemas.microsoft.com/office/drawing/2014/main" id="{31190A77-F9C3-F847-8829-2A247768E836}"/>
              </a:ext>
            </a:extLst>
          </p:cNvPr>
          <p:cNvGraphicFramePr>
            <a:graphicFrameLocks noGrp="1"/>
          </p:cNvGraphicFramePr>
          <p:nvPr>
            <p:extLst>
              <p:ext uri="{D42A27DB-BD31-4B8C-83A1-F6EECF244321}">
                <p14:modId xmlns:p14="http://schemas.microsoft.com/office/powerpoint/2010/main" val="2192007573"/>
              </p:ext>
            </p:extLst>
          </p:nvPr>
        </p:nvGraphicFramePr>
        <p:xfrm>
          <a:off x="6625269" y="0"/>
          <a:ext cx="5565109" cy="6857999"/>
        </p:xfrm>
        <a:graphic>
          <a:graphicData uri="http://schemas.openxmlformats.org/drawingml/2006/table">
            <a:tbl>
              <a:tblPr/>
              <a:tblGrid>
                <a:gridCol w="425347">
                  <a:extLst>
                    <a:ext uri="{9D8B030D-6E8A-4147-A177-3AD203B41FA5}">
                      <a16:colId xmlns:a16="http://schemas.microsoft.com/office/drawing/2014/main" val="1196698792"/>
                    </a:ext>
                  </a:extLst>
                </a:gridCol>
                <a:gridCol w="893532">
                  <a:extLst>
                    <a:ext uri="{9D8B030D-6E8A-4147-A177-3AD203B41FA5}">
                      <a16:colId xmlns:a16="http://schemas.microsoft.com/office/drawing/2014/main" val="4100530544"/>
                    </a:ext>
                  </a:extLst>
                </a:gridCol>
                <a:gridCol w="825206">
                  <a:extLst>
                    <a:ext uri="{9D8B030D-6E8A-4147-A177-3AD203B41FA5}">
                      <a16:colId xmlns:a16="http://schemas.microsoft.com/office/drawing/2014/main" val="1612556357"/>
                    </a:ext>
                  </a:extLst>
                </a:gridCol>
                <a:gridCol w="1582634">
                  <a:extLst>
                    <a:ext uri="{9D8B030D-6E8A-4147-A177-3AD203B41FA5}">
                      <a16:colId xmlns:a16="http://schemas.microsoft.com/office/drawing/2014/main" val="494564261"/>
                    </a:ext>
                  </a:extLst>
                </a:gridCol>
                <a:gridCol w="1838390">
                  <a:extLst>
                    <a:ext uri="{9D8B030D-6E8A-4147-A177-3AD203B41FA5}">
                      <a16:colId xmlns:a16="http://schemas.microsoft.com/office/drawing/2014/main" val="2944830333"/>
                    </a:ext>
                  </a:extLst>
                </a:gridCol>
              </a:tblGrid>
              <a:tr h="229447">
                <a:tc>
                  <a:txBody>
                    <a:bodyPr/>
                    <a:lstStyle/>
                    <a:p>
                      <a:r>
                        <a:rPr lang="en-US" sz="1200" b="1"/>
                        <a:t>Pin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Arduino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Texniki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it-IT" sz="1200" b="1"/>
                        <a:t>Uşaq dili ilə nə edir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Real misal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01799929"/>
                  </a:ext>
                </a:extLst>
              </a:tr>
              <a:tr h="236734">
                <a:tc>
                  <a:txBody>
                    <a:bodyPr/>
                    <a:lstStyle/>
                    <a:p>
                      <a:r>
                        <a:rPr lang="ru-RU" sz="1200"/>
                        <a:t>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RESET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Beyni yenidən başladır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Telefonu restart etmək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088465"/>
                  </a:ext>
                </a:extLst>
              </a:tr>
              <a:tr h="236734">
                <a:tc>
                  <a:txBody>
                    <a:bodyPr/>
                    <a:lstStyle/>
                    <a:p>
                      <a:r>
                        <a:rPr lang="ru-RU" sz="1200"/>
                        <a:t>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D0 (RX)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Qulaq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896966"/>
                  </a:ext>
                </a:extLst>
              </a:tr>
              <a:tr h="236734">
                <a:tc>
                  <a:txBody>
                    <a:bodyPr/>
                    <a:lstStyle/>
                    <a:p>
                      <a:r>
                        <a:rPr lang="ru-RU" sz="1200"/>
                        <a:t>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 (TX)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Danışır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Ağız</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6679"/>
                  </a:ext>
                </a:extLst>
              </a:tr>
              <a:tr h="236734">
                <a:tc>
                  <a:txBody>
                    <a:bodyPr/>
                    <a:lstStyle/>
                    <a:p>
                      <a:r>
                        <a:rPr lang="ru-RU" sz="1200"/>
                        <a:t>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Düymə oxuma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2594871"/>
                  </a:ext>
                </a:extLst>
              </a:tr>
              <a:tr h="236734">
                <a:tc>
                  <a:txBody>
                    <a:bodyPr/>
                    <a:lstStyle/>
                    <a:p>
                      <a:r>
                        <a:rPr lang="ru-RU" sz="1200"/>
                        <a:t>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D3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az-çox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zəif / güclü</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19809"/>
                  </a:ext>
                </a:extLst>
              </a:tr>
              <a:tr h="236734">
                <a:tc>
                  <a:txBody>
                    <a:bodyPr/>
                    <a:lstStyle/>
                    <a:p>
                      <a:r>
                        <a:rPr lang="ru-RU" sz="1200"/>
                        <a:t>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yandır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7086919"/>
                  </a:ext>
                </a:extLst>
              </a:tr>
              <a:tr h="236734">
                <a:tc>
                  <a:txBody>
                    <a:bodyPr/>
                    <a:lstStyle/>
                    <a:p>
                      <a:r>
                        <a:rPr lang="ru-RU" sz="1200"/>
                        <a:t>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7593752"/>
                  </a:ext>
                </a:extLst>
              </a:tr>
              <a:tr h="236734">
                <a:tc>
                  <a:txBody>
                    <a:bodyPr/>
                    <a:lstStyle/>
                    <a:p>
                      <a:r>
                        <a:rPr lang="ru-RU" sz="1200"/>
                        <a:t>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Elektriki geri aparır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07358"/>
                  </a:ext>
                </a:extLst>
              </a:tr>
              <a:tr h="236734">
                <a:tc>
                  <a:txBody>
                    <a:bodyPr/>
                    <a:lstStyle/>
                    <a:p>
                      <a:r>
                        <a:rPr lang="ru-RU" sz="1200"/>
                        <a:t>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476234"/>
                  </a:ext>
                </a:extLst>
              </a:tr>
              <a:tr h="236734">
                <a:tc>
                  <a:txBody>
                    <a:bodyPr/>
                    <a:lstStyle/>
                    <a:p>
                      <a:r>
                        <a:rPr lang="ru-RU" sz="1200"/>
                        <a:t>10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754166"/>
                  </a:ext>
                </a:extLst>
              </a:tr>
              <a:tr h="236734">
                <a:tc>
                  <a:txBody>
                    <a:bodyPr/>
                    <a:lstStyle/>
                    <a:p>
                      <a:r>
                        <a:rPr lang="ru-RU" sz="1200"/>
                        <a:t>11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D5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 sürəti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71326"/>
                  </a:ext>
                </a:extLst>
              </a:tr>
              <a:tr h="236734">
                <a:tc>
                  <a:txBody>
                    <a:bodyPr/>
                    <a:lstStyle/>
                    <a:p>
                      <a:r>
                        <a:rPr lang="ru-RU" sz="1200"/>
                        <a:t>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D6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parlaqlıq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16753"/>
                  </a:ext>
                </a:extLst>
              </a:tr>
              <a:tr h="236734">
                <a:tc>
                  <a:txBody>
                    <a:bodyPr/>
                    <a:lstStyle/>
                    <a:p>
                      <a:r>
                        <a:rPr lang="ru-RU" sz="1200"/>
                        <a:t>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Rele idarəsi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814339"/>
                  </a:ext>
                </a:extLst>
              </a:tr>
              <a:tr h="236734">
                <a:tc>
                  <a:txBody>
                    <a:bodyPr/>
                    <a:lstStyle/>
                    <a:p>
                      <a:r>
                        <a:rPr lang="ru-RU" sz="1200"/>
                        <a:t>14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ON/OFF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658778"/>
                  </a:ext>
                </a:extLst>
              </a:tr>
              <a:tr h="236734">
                <a:tc>
                  <a:txBody>
                    <a:bodyPr/>
                    <a:lstStyle/>
                    <a:p>
                      <a:r>
                        <a:rPr lang="ru-RU" sz="1200"/>
                        <a:t>15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D9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Güclü / zəif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Servo siqnal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396732"/>
                  </a:ext>
                </a:extLst>
              </a:tr>
              <a:tr h="236734">
                <a:tc>
                  <a:txBody>
                    <a:bodyPr/>
                    <a:lstStyle/>
                    <a:p>
                      <a:r>
                        <a:rPr lang="ru-RU" sz="1200"/>
                        <a:t>16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D10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3404549"/>
                  </a:ext>
                </a:extLst>
              </a:tr>
              <a:tr h="236734">
                <a:tc>
                  <a:txBody>
                    <a:bodyPr/>
                    <a:lstStyle/>
                    <a:p>
                      <a:r>
                        <a:rPr lang="ru-RU" sz="1200"/>
                        <a:t>17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D11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067229"/>
                  </a:ext>
                </a:extLst>
              </a:tr>
              <a:tr h="236734">
                <a:tc>
                  <a:txBody>
                    <a:bodyPr/>
                    <a:lstStyle/>
                    <a:p>
                      <a:r>
                        <a:rPr lang="ru-RU" sz="1200"/>
                        <a:t>18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Button</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606779"/>
                  </a:ext>
                </a:extLst>
              </a:tr>
              <a:tr h="236734">
                <a:tc>
                  <a:txBody>
                    <a:bodyPr/>
                    <a:lstStyle/>
                    <a:p>
                      <a:r>
                        <a:rPr lang="ru-RU" sz="1200"/>
                        <a:t>19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141511"/>
                  </a:ext>
                </a:extLst>
              </a:tr>
              <a:tr h="236734">
                <a:tc>
                  <a:txBody>
                    <a:bodyPr/>
                    <a:lstStyle/>
                    <a:p>
                      <a:r>
                        <a:rPr lang="ru-RU" sz="1200"/>
                        <a:t>20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üçün elektrik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Analog 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872586"/>
                  </a:ext>
                </a:extLst>
              </a:tr>
              <a:tr h="236734">
                <a:tc>
                  <a:txBody>
                    <a:bodyPr/>
                    <a:lstStyle/>
                    <a:p>
                      <a:r>
                        <a:rPr lang="ru-RU" sz="1200"/>
                        <a:t>21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Ölçü dəqiqliyi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Xətkeş başlanğıcı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75615"/>
                  </a:ext>
                </a:extLst>
              </a:tr>
              <a:tr h="236734">
                <a:tc>
                  <a:txBody>
                    <a:bodyPr/>
                    <a:lstStyle/>
                    <a:p>
                      <a:r>
                        <a:rPr lang="ru-RU" sz="1200"/>
                        <a:t>22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qayıdır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Torpaq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502938"/>
                  </a:ext>
                </a:extLst>
              </a:tr>
              <a:tr h="236734">
                <a:tc>
                  <a:txBody>
                    <a:bodyPr/>
                    <a:lstStyle/>
                    <a:p>
                      <a:r>
                        <a:rPr lang="ru-RU" sz="1200"/>
                        <a:t>23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İşıq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701456"/>
                  </a:ext>
                </a:extLst>
              </a:tr>
              <a:tr h="236734">
                <a:tc>
                  <a:txBody>
                    <a:bodyPr/>
                    <a:lstStyle/>
                    <a:p>
                      <a:r>
                        <a:rPr lang="ru-RU" sz="1200"/>
                        <a:t>24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Temperatur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582515"/>
                  </a:ext>
                </a:extLst>
              </a:tr>
              <a:tr h="236734">
                <a:tc>
                  <a:txBody>
                    <a:bodyPr/>
                    <a:lstStyle/>
                    <a:p>
                      <a:r>
                        <a:rPr lang="ru-RU" sz="1200"/>
                        <a:t>25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Potensiometr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935757"/>
                  </a:ext>
                </a:extLst>
              </a:tr>
              <a:tr h="236734">
                <a:tc>
                  <a:txBody>
                    <a:bodyPr/>
                    <a:lstStyle/>
                    <a:p>
                      <a:r>
                        <a:rPr lang="ru-RU" sz="1200"/>
                        <a:t>26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4685"/>
                  </a:ext>
                </a:extLst>
              </a:tr>
              <a:tr h="236734">
                <a:tc>
                  <a:txBody>
                    <a:bodyPr/>
                    <a:lstStyle/>
                    <a:p>
                      <a:r>
                        <a:rPr lang="ru-RU" sz="1200"/>
                        <a:t>27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data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86307"/>
                  </a:ext>
                </a:extLst>
              </a:tr>
              <a:tr h="236734">
                <a:tc>
                  <a:txBody>
                    <a:bodyPr/>
                    <a:lstStyle/>
                    <a:p>
                      <a:r>
                        <a:rPr lang="ru-RU" sz="1200"/>
                        <a:t>28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clock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19180"/>
                  </a:ext>
                </a:extLst>
              </a:tr>
            </a:tbl>
          </a:graphicData>
        </a:graphic>
      </p:graphicFrame>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Arduino-da I2C rabitəsi üçün xüsusi pinlər var, amma bunlar hər Arduino modelində fərqlidir.</a:t>
            </a:r>
          </a:p>
          <a:p>
            <a:endParaRPr lang="en-US" sz="1400"/>
          </a:p>
          <a:p>
            <a:r>
              <a:rPr lang="en-US" sz="1400"/>
              <a:t>Arduino Uno:</a:t>
            </a:r>
          </a:p>
          <a:p>
            <a:r>
              <a:rPr lang="en-US" sz="1400"/>
              <a:t>SDA (Data / məlumat xətti) → A4 pininə qoşulur və məlumatı daşıyır.</a:t>
            </a:r>
          </a:p>
          <a:p>
            <a:r>
              <a:rPr lang="en-US" sz="1400"/>
              <a:t>SCL (Clock / saat xətti) → A5 pininə qoşulur və növbəni təyin edir.</a:t>
            </a:r>
          </a:p>
          <a:p>
            <a:endParaRPr lang="en-US" sz="1400"/>
          </a:p>
          <a:p>
            <a:r>
              <a:rPr lang="en-US" sz="1400"/>
              <a:t>I2C-də SCL (Clock) xətti Arduino və sensorlar arasında məlumatın göndərilmə sürətini idarə edir. Yəni “saat” burda məlumatın hər bitinin göndərilmə vaxtını müəyyən edən siqnal deməkdir.</a:t>
            </a:r>
          </a:p>
          <a:p>
            <a:endParaRPr lang="en-US" sz="1400"/>
          </a:p>
        </p:txBody>
      </p:sp>
      <p:pic>
        <p:nvPicPr>
          <p:cNvPr id="3" name="Picture 2" descr="A cartoon character with eyes and arms and wires">
            <a:extLst>
              <a:ext uri="{FF2B5EF4-FFF2-40B4-BE49-F238E27FC236}">
                <a16:creationId xmlns:a16="http://schemas.microsoft.com/office/drawing/2014/main" id="{B307174D-79A7-5EDF-A83F-BF1C22BF9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16" y="2031325"/>
            <a:ext cx="7160368" cy="4773579"/>
          </a:xfrm>
          <a:prstGeom prst="rect">
            <a:avLst/>
          </a:prstGeom>
        </p:spPr>
      </p:pic>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61749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0089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574156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44518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256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237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45194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31117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6477</TotalTime>
  <Words>8801</Words>
  <Application>Microsoft Office PowerPoint</Application>
  <PresentationFormat>Widescreen</PresentationFormat>
  <Paragraphs>1837</Paragraphs>
  <Slides>304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304</vt:i4>
      </vt:variant>
    </vt:vector>
  </HeadingPairs>
  <TitlesOfParts>
    <vt:vector size="309"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201</cp:revision>
  <dcterms:created xsi:type="dcterms:W3CDTF">2026-02-03T10:24:36Z</dcterms:created>
  <dcterms:modified xsi:type="dcterms:W3CDTF">2026-02-08T03:42:58Z</dcterms:modified>
</cp:coreProperties>
</file>